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3" d="100"/>
          <a:sy n="83" d="100"/>
        </p:scale>
        <p:origin x="2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xxx </a:t>
          </a:r>
          <a:r>
            <a:rPr lang="ka-GE" sz="1400" dirty="0" smtClean="0"/>
            <a:t>საწოლი </a:t>
          </a:r>
          <a:r>
            <a:rPr lang="en-US" sz="1400" dirty="0" smtClean="0"/>
            <a:t>XXX </a:t>
          </a:r>
          <a:r>
            <a:rPr lang="ka-GE" sz="1400" dirty="0" smtClean="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dirty="0" smtClean="0"/>
            <a:t>სს "საჩხერის რაიონული საავადმყოფო-პოლიკლინიკური გაერთიანება„</a:t>
          </a:r>
          <a:endParaRPr lang="en-US" sz="1000" dirty="0" smtClean="0"/>
        </a:p>
        <a:p>
          <a:r>
            <a:rPr lang="ka-GE" sz="1000" dirty="0" smtClean="0"/>
            <a:t>შპს "კლინიკა-ლჯ</a:t>
          </a:r>
          <a:r>
            <a:rPr lang="en-US" sz="1000" dirty="0" smtClean="0"/>
            <a:t>”</a:t>
          </a:r>
          <a:endParaRPr lang="en-US" sz="1000"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r>
            <a:rPr lang="ka-GE" sz="1000" dirty="0" smtClean="0"/>
            <a:t>სს "ევექსის ჰოსპიტლები" - ქუთაისის რეფერალური ჰოსპიტალი</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smtClean="0"/>
            <a:t>COVID&gt;800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dirty="0" smtClean="0"/>
            <a:t>შპს "ჰოსპიტალ სერვისი„</a:t>
          </a:r>
          <a:endParaRPr lang="en-US" sz="800"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EEA5677A-0EFC-4961-87A2-B75ECE66D4B4}">
      <dgm:prSet custT="1"/>
      <dgm:spPr/>
      <dgm:t>
        <a:bodyPr/>
        <a:lstStyle/>
        <a:p>
          <a:r>
            <a:rPr lang="ka-GE" sz="800" dirty="0" smtClean="0"/>
            <a:t>4. შპს "ქუთაისის საეკლესიო საავადმყოფო-წმინდა დავით აღმაშენებლის სახელობის ქსენონი„</a:t>
          </a:r>
          <a:endParaRPr lang="ka-GE" sz="800" dirty="0"/>
        </a:p>
      </dgm:t>
    </dgm:pt>
    <dgm:pt modelId="{C41B0890-DD71-4CEB-B63C-49A8D0B90C08}" type="parTrans" cxnId="{1D6E1D86-902A-4804-AEB0-AF37E7DA6107}">
      <dgm:prSet/>
      <dgm:spPr/>
      <dgm:t>
        <a:bodyPr/>
        <a:lstStyle/>
        <a:p>
          <a:endParaRPr lang="en-US" sz="1400"/>
        </a:p>
      </dgm:t>
    </dgm:pt>
    <dgm:pt modelId="{3B39DD5F-A81A-4EA7-A9A4-4AF8A5523DCD}" type="sibTrans" cxnId="{1D6E1D86-902A-4804-AEB0-AF37E7DA6107}">
      <dgm:prSet/>
      <dgm:spPr/>
      <dgm:t>
        <a:bodyPr/>
        <a:lstStyle/>
        <a:p>
          <a:endParaRPr lang="en-US" sz="14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6">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6">
        <dgm:presLayoutVars>
          <dgm:chMax val="1"/>
          <dgm:chPref val="1"/>
          <dgm:bulletEnabled val="1"/>
        </dgm:presLayoutVars>
      </dgm:prSet>
      <dgm:spPr/>
      <dgm:t>
        <a:bodyPr/>
        <a:lstStyle/>
        <a:p>
          <a:endParaRPr lang="en-US"/>
        </a:p>
      </dgm:t>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dgm:presLayoutVars>
          <dgm:chMax val="0"/>
          <dgm:chPref val="0"/>
          <dgm:bulletEnabled val="1"/>
        </dgm:presLayoutVars>
      </dgm:prSet>
      <dgm:spPr/>
      <dgm:t>
        <a:bodyPr/>
        <a:lstStyle/>
        <a:p>
          <a:endParaRPr lang="en-US"/>
        </a:p>
      </dgm:t>
    </dgm:pt>
    <dgm:pt modelId="{66E4D933-81F6-48A4-A7C5-F34382410A92}" type="pres">
      <dgm:prSet presAssocID="{888D1C07-7E91-4D7F-8DF4-308C19CAC8F3}" presName="Parent" presStyleLbl="revTx" presStyleIdx="5" presStyleCnt="6">
        <dgm:presLayoutVars>
          <dgm:chMax val="1"/>
          <dgm:chPref val="1"/>
          <dgm:bulletEnabled val="1"/>
        </dgm:presLayoutVars>
      </dgm:prSet>
      <dgm:spPr/>
      <dgm:t>
        <a:bodyPr/>
        <a:lstStyle/>
        <a:p>
          <a:endParaRPr lang="en-US"/>
        </a:p>
      </dgm:t>
    </dgm:pt>
  </dgm:ptLst>
  <dgm:cxnLst>
    <dgm:cxn modelId="{E6DD178E-4E57-4358-BF8E-4EA23F08F7CD}" type="presOf" srcId="{5E818C24-9F2E-4FB8-ACE5-218B89B420E1}" destId="{A634750A-1EF0-41EB-8B47-085A11E01879}" srcOrd="0" destOrd="0" presId="urn:microsoft.com/office/officeart/2008/layout/IncreasingCircleProcess"/>
    <dgm:cxn modelId="{88DFF6D8-F460-418D-B84F-201170F4659C}" srcId="{888D1C07-7E91-4D7F-8DF4-308C19CAC8F3}" destId="{AC5E939D-2A2C-44D4-BCE6-B5E3DF8E8BE5}" srcOrd="0" destOrd="0" parTransId="{5C94FD30-4917-4917-982D-8EE6AA500004}" sibTransId="{B9000692-4097-4218-A207-1AEB39CA9DE9}"/>
    <dgm:cxn modelId="{70F62348-EBD0-4454-8040-D9B2F9A1F96B}" type="presOf" srcId="{9B38DE1A-A2BE-4538-8B2B-9142BC542BC8}" destId="{BE87D9B4-B406-409E-9E22-3AE6B42416EB}" srcOrd="0" destOrd="0" presId="urn:microsoft.com/office/officeart/2008/layout/IncreasingCircleProcess"/>
    <dgm:cxn modelId="{5A676CE5-B5C4-4B2D-990D-AB2DDE8C95DA}" type="presOf" srcId="{C8F52B4B-4F74-4F22-8DF2-638F4409266B}" destId="{F8F19506-80BA-4C67-80D7-5B739F41F51D}" srcOrd="0" destOrd="0" presId="urn:microsoft.com/office/officeart/2008/layout/IncreasingCircleProcess"/>
    <dgm:cxn modelId="{6E4A01FC-B8FC-4F3C-9682-9B22032882F8}" type="presOf" srcId="{AEA26EC7-1FE5-4D40-AC1F-17F0A0E7AEDF}" destId="{68847682-9FD2-420F-9A20-379864EE6B30}"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B8185A1C-D147-4CE6-A075-0E9CEFD1A4CD}" type="presOf" srcId="{888D1C07-7E91-4D7F-8DF4-308C19CAC8F3}" destId="{66E4D933-81F6-48A4-A7C5-F34382410A92}" srcOrd="0" destOrd="0" presId="urn:microsoft.com/office/officeart/2008/layout/IncreasingCircleProcess"/>
    <dgm:cxn modelId="{8C05DD90-72B4-425B-B70C-A1881A274785}" srcId="{AEA26EC7-1FE5-4D40-AC1F-17F0A0E7AEDF}" destId="{888D1C07-7E91-4D7F-8DF4-308C19CAC8F3}" srcOrd="2" destOrd="0" parTransId="{C2804A5A-9A5B-4F2B-A4F2-DDC5A5010924}" sibTransId="{8AD95735-D131-4BAD-BCE1-752C8646DC0D}"/>
    <dgm:cxn modelId="{D10C35A4-A5DC-4E14-B8C7-8D4F6704B214}" type="presOf" srcId="{27C6F4DA-9F4F-48C7-9F92-57A0B52ABE1C}" destId="{9D3B33A0-5DF8-4F37-8D13-FC2E4EA5F13B}" srcOrd="0" destOrd="0" presId="urn:microsoft.com/office/officeart/2008/layout/IncreasingCircleProcess"/>
    <dgm:cxn modelId="{19349ECC-FE76-40D9-A536-311DE08E7AD0}" type="presOf" srcId="{AC5E939D-2A2C-44D4-BCE6-B5E3DF8E8BE5}" destId="{D8D7B690-5B0B-4968-A58D-75497BE3170A}" srcOrd="0" destOrd="0" presId="urn:microsoft.com/office/officeart/2008/layout/IncreasingCircleProcess"/>
    <dgm:cxn modelId="{1D6E1D86-902A-4804-AEB0-AF37E7DA6107}" srcId="{888D1C07-7E91-4D7F-8DF4-308C19CAC8F3}" destId="{EEA5677A-0EFC-4961-87A2-B75ECE66D4B4}" srcOrd="1" destOrd="0" parTransId="{C41B0890-DD71-4CEB-B63C-49A8D0B90C08}" sibTransId="{3B39DD5F-A81A-4EA7-A9A4-4AF8A5523DCD}"/>
    <dgm:cxn modelId="{31BFBF2D-6D34-46A8-9C6E-2404107465D0}" srcId="{AEA26EC7-1FE5-4D40-AC1F-17F0A0E7AEDF}" destId="{9B38DE1A-A2BE-4538-8B2B-9142BC542BC8}" srcOrd="0" destOrd="0" parTransId="{37341763-BF12-494F-8099-B1A01F692CBD}" sibTransId="{BBC3F956-F03A-464D-A9A1-A2F055A85D50}"/>
    <dgm:cxn modelId="{54F3CB0F-8C5E-44B9-B5E4-CFD4D636D2A2}" srcId="{C8F52B4B-4F74-4F22-8DF2-638F4409266B}" destId="{5E818C24-9F2E-4FB8-ACE5-218B89B420E1}" srcOrd="0" destOrd="0" parTransId="{C6EE2B7B-96F4-4584-81E3-9F2717B2255E}" sibTransId="{5ABDC160-5FD4-4775-BCD4-6C5BB7D5AF49}"/>
    <dgm:cxn modelId="{CEAC823A-35F0-4BEE-A918-A0BC549CD25A}" type="presOf" srcId="{EEA5677A-0EFC-4961-87A2-B75ECE66D4B4}" destId="{D8D7B690-5B0B-4968-A58D-75497BE3170A}" srcOrd="0" destOrd="1" presId="urn:microsoft.com/office/officeart/2008/layout/IncreasingCircleProcess"/>
    <dgm:cxn modelId="{822DFC39-2AAB-43F5-AEBC-3D1E6B20752A}" type="presParOf" srcId="{68847682-9FD2-420F-9A20-379864EE6B30}" destId="{35BD1760-1E56-4DF4-81DE-63E472D00E56}" srcOrd="0" destOrd="0" presId="urn:microsoft.com/office/officeart/2008/layout/IncreasingCircleProcess"/>
    <dgm:cxn modelId="{B4383AAD-FACD-48C8-8292-A139A2AA19B9}" type="presParOf" srcId="{35BD1760-1E56-4DF4-81DE-63E472D00E56}" destId="{D415B3A8-C522-435A-AB3C-70B18B5CC724}" srcOrd="0" destOrd="0" presId="urn:microsoft.com/office/officeart/2008/layout/IncreasingCircleProcess"/>
    <dgm:cxn modelId="{D2204635-1ED8-4C98-8FC4-7B74BC6D76AD}" type="presParOf" srcId="{35BD1760-1E56-4DF4-81DE-63E472D00E56}" destId="{FC2E9FAF-3F2A-4BD9-9CA8-1FF8BB8DD074}" srcOrd="1" destOrd="0" presId="urn:microsoft.com/office/officeart/2008/layout/IncreasingCircleProcess"/>
    <dgm:cxn modelId="{2F2C025F-5104-4B2F-92E7-317E6913899F}" type="presParOf" srcId="{35BD1760-1E56-4DF4-81DE-63E472D00E56}" destId="{9D3B33A0-5DF8-4F37-8D13-FC2E4EA5F13B}" srcOrd="2" destOrd="0" presId="urn:microsoft.com/office/officeart/2008/layout/IncreasingCircleProcess"/>
    <dgm:cxn modelId="{9788D158-B5CC-40BF-A2E5-770BF7E69AFB}" type="presParOf" srcId="{35BD1760-1E56-4DF4-81DE-63E472D00E56}" destId="{BE87D9B4-B406-409E-9E22-3AE6B42416EB}" srcOrd="3" destOrd="0" presId="urn:microsoft.com/office/officeart/2008/layout/IncreasingCircleProcess"/>
    <dgm:cxn modelId="{4552E6B6-1A90-44EE-AF79-2D64425A10DD}" type="presParOf" srcId="{68847682-9FD2-420F-9A20-379864EE6B30}" destId="{77B88425-BFB8-42C4-B0F2-94AA9AD08836}" srcOrd="1" destOrd="0" presId="urn:microsoft.com/office/officeart/2008/layout/IncreasingCircleProcess"/>
    <dgm:cxn modelId="{8B7D5E42-5F46-4269-AA00-8E0B92CE1835}" type="presParOf" srcId="{68847682-9FD2-420F-9A20-379864EE6B30}" destId="{499FA566-3481-4396-83D6-EF1B6BEFE213}" srcOrd="2" destOrd="0" presId="urn:microsoft.com/office/officeart/2008/layout/IncreasingCircleProcess"/>
    <dgm:cxn modelId="{BCADFE26-DEE8-4CA0-9149-9395E6FD9EF7}" type="presParOf" srcId="{499FA566-3481-4396-83D6-EF1B6BEFE213}" destId="{92B44441-639B-48C6-8CDB-56FC855DC271}" srcOrd="0" destOrd="0" presId="urn:microsoft.com/office/officeart/2008/layout/IncreasingCircleProcess"/>
    <dgm:cxn modelId="{B424BDC6-263A-40E9-A517-BAB8188C4F7C}" type="presParOf" srcId="{499FA566-3481-4396-83D6-EF1B6BEFE213}" destId="{3989565A-C6A6-4A7B-BD6E-633BC26077BD}" srcOrd="1" destOrd="0" presId="urn:microsoft.com/office/officeart/2008/layout/IncreasingCircleProcess"/>
    <dgm:cxn modelId="{2A6DC3C5-3357-4AEE-9204-40CD035E3AAE}" type="presParOf" srcId="{499FA566-3481-4396-83D6-EF1B6BEFE213}" destId="{A634750A-1EF0-41EB-8B47-085A11E01879}" srcOrd="2" destOrd="0" presId="urn:microsoft.com/office/officeart/2008/layout/IncreasingCircleProcess"/>
    <dgm:cxn modelId="{C3F35E48-6CF3-4621-81C8-ABDBF852B161}" type="presParOf" srcId="{499FA566-3481-4396-83D6-EF1B6BEFE213}" destId="{F8F19506-80BA-4C67-80D7-5B739F41F51D}" srcOrd="3" destOrd="0" presId="urn:microsoft.com/office/officeart/2008/layout/IncreasingCircleProcess"/>
    <dgm:cxn modelId="{B274AA1F-FB1E-490B-8FB3-EB301299EFEF}" type="presParOf" srcId="{68847682-9FD2-420F-9A20-379864EE6B30}" destId="{9DF8323A-4086-4F56-BF10-427DD5FACD33}" srcOrd="3" destOrd="0" presId="urn:microsoft.com/office/officeart/2008/layout/IncreasingCircleProcess"/>
    <dgm:cxn modelId="{969AF403-0EEF-4584-B0AE-C9FE6A10E712}" type="presParOf" srcId="{68847682-9FD2-420F-9A20-379864EE6B30}" destId="{B6EA3734-F8D7-4A8F-B1FA-7154A081586D}" srcOrd="4" destOrd="0" presId="urn:microsoft.com/office/officeart/2008/layout/IncreasingCircleProcess"/>
    <dgm:cxn modelId="{350A43BB-05FC-40C5-AC95-DB691D4793AF}" type="presParOf" srcId="{B6EA3734-F8D7-4A8F-B1FA-7154A081586D}" destId="{51FA16CF-BC3A-48F6-87AE-FDFCFDCB6F02}" srcOrd="0" destOrd="0" presId="urn:microsoft.com/office/officeart/2008/layout/IncreasingCircleProcess"/>
    <dgm:cxn modelId="{3BC914F1-A823-4841-8DAC-CA92FC46086F}" type="presParOf" srcId="{B6EA3734-F8D7-4A8F-B1FA-7154A081586D}" destId="{8B077601-94A6-44F6-B0A9-126C67379069}" srcOrd="1" destOrd="0" presId="urn:microsoft.com/office/officeart/2008/layout/IncreasingCircleProcess"/>
    <dgm:cxn modelId="{4879A534-A26D-4353-84A1-A874701D6662}" type="presParOf" srcId="{B6EA3734-F8D7-4A8F-B1FA-7154A081586D}" destId="{D8D7B690-5B0B-4968-A58D-75497BE3170A}" srcOrd="2" destOrd="0" presId="urn:microsoft.com/office/officeart/2008/layout/IncreasingCircleProcess"/>
    <dgm:cxn modelId="{9C4104D5-582B-4C79-9012-D2BC5118BE21}"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232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65218" y="62890"/>
          <a:ext cx="503123" cy="503123"/>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762253"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"საჩხერის რაიონული საავადმყოფო-პოლიკლინიკური გაერთიანება„</a:t>
          </a:r>
          <a:endParaRPr lang="en-US" sz="1000" kern="1200" dirty="0" smtClean="0"/>
        </a:p>
        <a:p>
          <a:pPr lvl="0" algn="l" defTabSz="444500">
            <a:lnSpc>
              <a:spcPct val="90000"/>
            </a:lnSpc>
            <a:spcBef>
              <a:spcPct val="0"/>
            </a:spcBef>
            <a:spcAft>
              <a:spcPct val="35000"/>
            </a:spcAft>
          </a:pPr>
          <a:r>
            <a:rPr lang="ka-GE" sz="1000" kern="1200" dirty="0" smtClean="0"/>
            <a:t>შპს "კლინიკა-ლჯ</a:t>
          </a:r>
          <a:r>
            <a:rPr lang="en-US" sz="1000" kern="1200" dirty="0" smtClean="0"/>
            <a:t>”</a:t>
          </a:r>
          <a:endParaRPr lang="en-US" sz="1000" kern="1200" dirty="0"/>
        </a:p>
      </dsp:txBody>
      <dsp:txXfrm>
        <a:off x="762253" y="628904"/>
        <a:ext cx="1860507" cy="2646637"/>
      </dsp:txXfrm>
    </dsp:sp>
    <dsp:sp modelId="{BE87D9B4-B406-409E-9E22-3AE6B42416EB}">
      <dsp:nvSpPr>
        <dsp:cNvPr id="0" name=""/>
        <dsp:cNvSpPr/>
      </dsp:nvSpPr>
      <dsp:spPr>
        <a:xfrm>
          <a:off x="762253"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762253" y="0"/>
        <a:ext cx="1860507" cy="628904"/>
      </dsp:txXfrm>
    </dsp:sp>
    <dsp:sp modelId="{92B44441-639B-48C6-8CDB-56FC855DC271}">
      <dsp:nvSpPr>
        <dsp:cNvPr id="0" name=""/>
        <dsp:cNvSpPr/>
      </dsp:nvSpPr>
      <dsp:spPr>
        <a:xfrm>
          <a:off x="2753783"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816673" y="62890"/>
          <a:ext cx="503123" cy="503123"/>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3513708"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"ევექსის ჰოსპიტლები" - ქუთაისის რეფერალური ჰოსპიტალი</a:t>
          </a:r>
          <a:endParaRPr lang="en-US" sz="1000" kern="1200" dirty="0"/>
        </a:p>
      </dsp:txBody>
      <dsp:txXfrm>
        <a:off x="3513708" y="628904"/>
        <a:ext cx="1860507" cy="2646637"/>
      </dsp:txXfrm>
    </dsp:sp>
    <dsp:sp modelId="{F8F19506-80BA-4C67-80D7-5B739F41F51D}">
      <dsp:nvSpPr>
        <dsp:cNvPr id="0" name=""/>
        <dsp:cNvSpPr/>
      </dsp:nvSpPr>
      <dsp:spPr>
        <a:xfrm>
          <a:off x="3513708"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3513708" y="0"/>
        <a:ext cx="1860507" cy="628904"/>
      </dsp:txXfrm>
    </dsp:sp>
    <dsp:sp modelId="{51FA16CF-BC3A-48F6-87AE-FDFCFDCB6F02}">
      <dsp:nvSpPr>
        <dsp:cNvPr id="0" name=""/>
        <dsp:cNvSpPr/>
      </dsp:nvSpPr>
      <dsp:spPr>
        <a:xfrm>
          <a:off x="550523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5568128" y="62890"/>
          <a:ext cx="503123" cy="503123"/>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6265164"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lvl="0" algn="l" defTabSz="355600">
            <a:lnSpc>
              <a:spcPct val="90000"/>
            </a:lnSpc>
            <a:spcBef>
              <a:spcPct val="0"/>
            </a:spcBef>
            <a:spcAft>
              <a:spcPct val="35000"/>
            </a:spcAft>
          </a:pPr>
          <a:r>
            <a:rPr lang="ka-GE" sz="800" kern="1200" dirty="0" smtClean="0"/>
            <a:t>შპს "ჰოსპიტალ სერვისი„</a:t>
          </a:r>
          <a:endParaRPr lang="en-US" sz="800" kern="1200" dirty="0"/>
        </a:p>
        <a:p>
          <a:pPr lvl="0" algn="l" defTabSz="355600">
            <a:lnSpc>
              <a:spcPct val="90000"/>
            </a:lnSpc>
            <a:spcBef>
              <a:spcPct val="0"/>
            </a:spcBef>
            <a:spcAft>
              <a:spcPct val="35000"/>
            </a:spcAft>
          </a:pPr>
          <a:r>
            <a:rPr lang="ka-GE" sz="800" kern="1200" dirty="0" smtClean="0"/>
            <a:t>4. შპს "ქუთაისის საეკლესიო საავადმყოფო-წმინდა დავით აღმაშენებლის სახელობის ქსენონი„</a:t>
          </a:r>
          <a:endParaRPr lang="ka-GE" sz="800" kern="1200" dirty="0"/>
        </a:p>
      </dsp:txBody>
      <dsp:txXfrm>
        <a:off x="6265164" y="628904"/>
        <a:ext cx="1860507" cy="2646637"/>
      </dsp:txXfrm>
    </dsp:sp>
    <dsp:sp modelId="{66E4D933-81F6-48A4-A7C5-F34382410A92}">
      <dsp:nvSpPr>
        <dsp:cNvPr id="0" name=""/>
        <dsp:cNvSpPr/>
      </dsp:nvSpPr>
      <dsp:spPr>
        <a:xfrm>
          <a:off x="6265164"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COVID&gt;800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6265164" y="0"/>
        <a:ext cx="1860507" cy="628904"/>
      </dsp:txXfrm>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969311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13795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683020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676444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9227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24993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5F0D85-16A5-4395-A1DF-378643B7C2E6}" type="datetimeFigureOut">
              <a:rPr lang="en-US" smtClean="0"/>
              <a:t>31-Mar-20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434327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5F0D85-16A5-4395-A1DF-378643B7C2E6}" type="datetimeFigureOut">
              <a:rPr lang="en-US" smtClean="0"/>
              <a:t>31-Mar-20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640611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F0D85-16A5-4395-A1DF-378643B7C2E6}" type="datetimeFigureOut">
              <a:rPr lang="en-US" smtClean="0"/>
              <a:t>31-Mar-20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474644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547108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4285287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F0D85-16A5-4395-A1DF-378643B7C2E6}" type="datetimeFigureOut">
              <a:rPr lang="en-US" smtClean="0"/>
              <a:t>31-Mar-20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C910AA-DDDE-4F03-800D-0D3857780DD3}" type="slidenum">
              <a:rPr lang="en-US" smtClean="0"/>
              <a:t>‹#›</a:t>
            </a:fld>
            <a:endParaRPr lang="en-US"/>
          </a:p>
        </p:txBody>
      </p:sp>
    </p:spTree>
    <p:extLst>
      <p:ext uri="{BB962C8B-B14F-4D97-AF65-F5344CB8AC3E}">
        <p14:creationId xmlns:p14="http://schemas.microsoft.com/office/powerpoint/2010/main" val="2083350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ka-GE" dirty="0" smtClean="0"/>
              <a:t>სამედიცინო სერვისების ორგანიზება კოვიდ19-ის მართვის მიზნით</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5326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განმარტებები</a:t>
            </a:r>
            <a:endParaRPr lang="en-US" dirty="0"/>
          </a:p>
        </p:txBody>
      </p:sp>
      <p:sp>
        <p:nvSpPr>
          <p:cNvPr id="3" name="Content Placeholder 2"/>
          <p:cNvSpPr>
            <a:spLocks noGrp="1"/>
          </p:cNvSpPr>
          <p:nvPr>
            <p:ph idx="1"/>
          </p:nvPr>
        </p:nvSpPr>
        <p:spPr/>
        <p:txBody>
          <a:bodyPr>
            <a:normAutofit lnSpcReduction="10000"/>
          </a:bodyPr>
          <a:lstStyle/>
          <a:p>
            <a:r>
              <a:rPr lang="ka-GE" dirty="0" smtClean="0"/>
              <a:t>ცხელების კლინიკა:</a:t>
            </a:r>
          </a:p>
          <a:p>
            <a:r>
              <a:rPr lang="ka-GE" dirty="0" smtClean="0"/>
              <a:t>კლინიკა „ცხელების ზონით“ :</a:t>
            </a:r>
          </a:p>
          <a:p>
            <a:r>
              <a:rPr lang="ka-GE" dirty="0" smtClean="0"/>
              <a:t>კოვიდ 19 კლინიკა:</a:t>
            </a:r>
          </a:p>
          <a:p>
            <a:r>
              <a:rPr lang="ka-GE" sz="1700" dirty="0" smtClean="0"/>
              <a:t>ონლაინ კლინიკა: </a:t>
            </a:r>
            <a:r>
              <a:rPr lang="ka-GE" sz="1700" dirty="0"/>
              <a:t>თბილისის, ბათუმის, ქუთაისის, რუსთავის, გურჯაანის, მცხეთისა და გორის 24 პირველადი ჯანდაცვის დაწესებულებაში ონლაინ კლინიკები ამოქმედდა. ოჯახის ექიმები სატელეფონო კონსულტაციას გაუწევენ პაციენტს, რომელიც სიცხის და სხვა რესპირაციული სიმპტომების გამო სასწრაფო დახმარების სამსახურს მიმართავს.  სიცხის, სუნთქვის გაძნელებისა და სხვა რესპირატორული სიმპტომების შემთხვევაში 112-ზე შემოსული ზარი ოჯახის ექიმთან გადამისამართდება. პაციენტს ჩაუტარდება სრული სატელეფონო კონსულტაცია რათა შეფასდეს მდგომარეობის სირთულე, შესაძლო კავშირი კორონავირუსით გამოწვეულ ინფექციასთან და პაციენტს მიეცეს შესაფარისი რჩევა თავის მოვლის და შემდგომი ჩარევების აუცილებლობის შესახებ.  ონლაინ კლინიკა ითვალისწინებს განმეორებით სატელეფონო კონსულტაციებს მდგომარეობის გაუმჯობესებამდე. ონლაინ კლინიკა კორონავირუსული ინფექციის  დროული და უსაფრთხო მართვის საუკეთესო საშუალებაა. ოჯახის ექიმთან სატელეფონო კონტაქტით პაციენტები შეძლებენ მიიღონ მაღალი ხარისხის მომსახურება და თავი აარიდონ არასაჭირო ვიზიტს ჰოსპიტალში.  </a:t>
            </a:r>
            <a:endParaRPr lang="en-US" sz="1700" dirty="0"/>
          </a:p>
          <a:p>
            <a:endParaRPr lang="en-US" dirty="0"/>
          </a:p>
        </p:txBody>
      </p:sp>
    </p:spTree>
    <p:extLst>
      <p:ext uri="{BB962C8B-B14F-4D97-AF65-F5344CB8AC3E}">
        <p14:creationId xmlns:p14="http://schemas.microsoft.com/office/powerpoint/2010/main" val="3315971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88774507"/>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dirty="0" smtClean="0"/>
              <a:t>იმერეთის რეგიონში პაციენტების ნაკადების მართვის სქემა  </a:t>
            </a:r>
            <a:endParaRPr lang="en-US" sz="2800" dirty="0"/>
          </a:p>
        </p:txBody>
      </p:sp>
      <p:pic>
        <p:nvPicPr>
          <p:cNvPr id="6" name="Content Placeholder 5"/>
          <p:cNvPicPr>
            <a:picLocks noGrp="1" noChangeAspect="1"/>
          </p:cNvPicPr>
          <p:nvPr>
            <p:ph idx="1"/>
          </p:nvPr>
        </p:nvPicPr>
        <p:blipFill>
          <a:blip r:embed="rId7"/>
          <a:stretch>
            <a:fillRect/>
          </a:stretch>
        </p:blipFill>
        <p:spPr>
          <a:xfrm>
            <a:off x="1296364" y="5293599"/>
            <a:ext cx="1277227" cy="1377748"/>
          </a:xfrm>
          <a:prstGeom prst="rect">
            <a:avLst/>
          </a:prstGeom>
        </p:spPr>
      </p:pic>
      <p:sp>
        <p:nvSpPr>
          <p:cNvPr id="4" name="TextBox 3"/>
          <p:cNvSpPr txBox="1"/>
          <p:nvPr/>
        </p:nvSpPr>
        <p:spPr>
          <a:xfrm>
            <a:off x="2934388" y="5214414"/>
            <a:ext cx="5102578" cy="1600438"/>
          </a:xfrm>
          <a:prstGeom prst="rect">
            <a:avLst/>
          </a:prstGeom>
          <a:noFill/>
        </p:spPr>
        <p:txBody>
          <a:bodyPr wrap="square" rtlCol="0">
            <a:spAutoFit/>
          </a:bodyPr>
          <a:lstStyle/>
          <a:p>
            <a:pPr algn="ctr"/>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a:t>1. შპს ”ქუთაისის დ. ნაზარიშვილის სახ. საოჯახო მედიცინისა და საოჯახო მედიცინის რეგიონალური სასწავლო ცენტრი”</a:t>
            </a:r>
          </a:p>
          <a:p>
            <a:pPr lvl="0"/>
            <a:r>
              <a:rPr lang="ka-GE" sz="1400" dirty="0"/>
              <a:t>2. შპს "ქუთაისის </a:t>
            </a:r>
            <a:r>
              <a:rPr lang="en-US" sz="1400" dirty="0"/>
              <a:t>N4  </a:t>
            </a:r>
            <a:r>
              <a:rPr lang="ka-GE" sz="1400" dirty="0"/>
              <a:t>შერეული  პოლიკლინიკა"</a:t>
            </a: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838200"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935567" y="3743335"/>
            <a:ext cx="3038122" cy="1169551"/>
          </a:xfrm>
          <a:prstGeom prst="rect">
            <a:avLst/>
          </a:prstGeom>
          <a:noFill/>
        </p:spPr>
        <p:txBody>
          <a:bodyPr wrap="square" rtlCol="0">
            <a:spAutoFit/>
          </a:bodyPr>
          <a:lstStyle/>
          <a:p>
            <a:pPr lvl="0"/>
            <a:r>
              <a:rPr lang="ka-GE" sz="1400" dirty="0" smtClean="0"/>
              <a:t>1. </a:t>
            </a:r>
            <a:r>
              <a:rPr lang="ka-GE" sz="1400" dirty="0"/>
              <a:t>1. შპს "რეგიონული ჯანდაცვის ცენტრი"-  ო. ჩხობაძის სახელობის </a:t>
            </a:r>
            <a:r>
              <a:rPr lang="ka-GE" sz="1400" dirty="0" smtClean="0"/>
              <a:t> მრავალპროფილური </a:t>
            </a:r>
            <a:r>
              <a:rPr lang="ka-GE" sz="1400" dirty="0"/>
              <a:t>სამედიცინო </a:t>
            </a:r>
            <a:r>
              <a:rPr lang="ka-GE" sz="1400" dirty="0" smtClean="0"/>
              <a:t>დაწესებულება: </a:t>
            </a:r>
            <a:r>
              <a:rPr lang="en-US" sz="1400" dirty="0" smtClean="0"/>
              <a:t>XXX </a:t>
            </a:r>
            <a:r>
              <a:rPr lang="ka-GE" sz="1400" dirty="0" smtClean="0"/>
              <a:t>საწოლი</a:t>
            </a:r>
            <a:endParaRPr lang="en-US" sz="1400" dirty="0"/>
          </a:p>
          <a:p>
            <a:endParaRPr lang="en-US" sz="1400" dirty="0"/>
          </a:p>
        </p:txBody>
      </p:sp>
      <p:sp>
        <p:nvSpPr>
          <p:cNvPr id="9" name="TextBox 8"/>
          <p:cNvSpPr txBox="1"/>
          <p:nvPr/>
        </p:nvSpPr>
        <p:spPr>
          <a:xfrm>
            <a:off x="4987497" y="3802774"/>
            <a:ext cx="2507544" cy="1169551"/>
          </a:xfrm>
          <a:prstGeom prst="rect">
            <a:avLst/>
          </a:prstGeom>
          <a:noFill/>
        </p:spPr>
        <p:txBody>
          <a:bodyPr wrap="square" rtlCol="0">
            <a:spAutoFit/>
          </a:bodyPr>
          <a:lstStyle/>
          <a:p>
            <a:pPr lvl="0"/>
            <a:r>
              <a:rPr lang="ka-GE" sz="1400" dirty="0" smtClean="0"/>
              <a:t>2</a:t>
            </a:r>
            <a:r>
              <a:rPr lang="ka-GE" sz="1400" dirty="0"/>
              <a:t>. შპს "იმერმედი-იმერეთის სამხარეო სამედიცინო ცენტრი" (თერჯოლამედი</a:t>
            </a:r>
            <a:r>
              <a:rPr lang="ka-GE" sz="1400" dirty="0" smtClean="0"/>
              <a:t>): </a:t>
            </a:r>
            <a:r>
              <a:rPr lang="en-US" sz="1400" dirty="0" smtClean="0"/>
              <a:t>xxx </a:t>
            </a:r>
            <a:r>
              <a:rPr lang="ka-GE" sz="1400" dirty="0" smtClean="0"/>
              <a:t>საწოლი</a:t>
            </a:r>
            <a:endParaRPr lang="ka-GE" sz="1400" dirty="0"/>
          </a:p>
          <a:p>
            <a:endParaRPr lang="en-US" sz="1400" dirty="0"/>
          </a:p>
        </p:txBody>
      </p:sp>
      <p:sp>
        <p:nvSpPr>
          <p:cNvPr id="10" name="TextBox 9"/>
          <p:cNvSpPr txBox="1"/>
          <p:nvPr/>
        </p:nvSpPr>
        <p:spPr>
          <a:xfrm>
            <a:off x="8797496" y="3867510"/>
            <a:ext cx="2507544" cy="738664"/>
          </a:xfrm>
          <a:prstGeom prst="rect">
            <a:avLst/>
          </a:prstGeom>
          <a:noFill/>
        </p:spPr>
        <p:txBody>
          <a:bodyPr wrap="square" rtlCol="0">
            <a:spAutoFit/>
          </a:bodyPr>
          <a:lstStyle/>
          <a:p>
            <a:pPr lvl="0"/>
            <a:r>
              <a:rPr lang="ka-GE" sz="1400" dirty="0" smtClean="0"/>
              <a:t>3</a:t>
            </a:r>
            <a:r>
              <a:rPr lang="ka-GE" sz="1400" dirty="0"/>
              <a:t>. შპს "ჯეო ჰოსპიტალს„ - </a:t>
            </a:r>
            <a:r>
              <a:rPr lang="ka-GE" sz="1400" dirty="0" smtClean="0"/>
              <a:t>სამტრედია: </a:t>
            </a:r>
            <a:r>
              <a:rPr lang="en-US" sz="1400" dirty="0" smtClean="0"/>
              <a:t>xxx </a:t>
            </a:r>
            <a:r>
              <a:rPr lang="ka-GE" sz="1400" dirty="0" smtClean="0"/>
              <a:t>საწოლი</a:t>
            </a:r>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smtClean="0"/>
              <a:t>კოვიდ 19 კლინიკები </a:t>
            </a:r>
            <a:endParaRPr lang="en-US" dirty="0"/>
          </a:p>
        </p:txBody>
      </p:sp>
      <p:sp>
        <p:nvSpPr>
          <p:cNvPr id="18" name="TextBox 17"/>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a:p>
            <a:r>
              <a:rPr lang="ka-GE" sz="1400" dirty="0" smtClean="0"/>
              <a:t>გორის ჰოსპიტალი </a:t>
            </a:r>
          </a:p>
          <a:p>
            <a:r>
              <a:rPr lang="ka-GE" sz="1400" dirty="0" smtClean="0"/>
              <a:t>თბილისის ინფექციური</a:t>
            </a:r>
          </a:p>
          <a:p>
            <a:r>
              <a:rPr lang="ka-GE" sz="1400" dirty="0" smtClean="0"/>
              <a:t>თბილისის საუნივერსიტეტო კლინიკა </a:t>
            </a:r>
            <a:endParaRPr lang="en-US" sz="1400" dirty="0"/>
          </a:p>
        </p:txBody>
      </p:sp>
      <p:sp>
        <p:nvSpPr>
          <p:cNvPr id="19" name="TextBox 18"/>
          <p:cNvSpPr txBox="1"/>
          <p:nvPr/>
        </p:nvSpPr>
        <p:spPr>
          <a:xfrm>
            <a:off x="9160934" y="4912999"/>
            <a:ext cx="2593345" cy="138499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ქუთაისში ლუგარის ქვედანაყოფი</a:t>
            </a:r>
          </a:p>
          <a:p>
            <a:pPr algn="ctr"/>
            <a:r>
              <a:rPr lang="ka-GE" sz="1400" dirty="0" smtClean="0">
                <a:solidFill>
                  <a:schemeClr val="tx1"/>
                </a:solidFill>
              </a:rPr>
              <a:t>კონფერმაცია: ლუგარი </a:t>
            </a:r>
          </a:p>
        </p:txBody>
      </p:sp>
    </p:spTree>
    <p:extLst>
      <p:ext uri="{BB962C8B-B14F-4D97-AF65-F5344CB8AC3E}">
        <p14:creationId xmlns:p14="http://schemas.microsoft.com/office/powerpoint/2010/main" val="1129360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314</Words>
  <Application>Microsoft Office PowerPoint</Application>
  <PresentationFormat>Widescreen</PresentationFormat>
  <Paragraphs>33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Sylfaen</vt:lpstr>
      <vt:lpstr>Office Theme</vt:lpstr>
      <vt:lpstr>სამედიცინო სერვისების ორგანიზება კოვიდ19-ის მართვის მიზნით</vt:lpstr>
      <vt:lpstr>განმარტებები</vt:lpstr>
      <vt:lpstr>იმერეთის რეგიონში პაციენტების ნაკადების მართვის სქემა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სამედიცინო სერვისების ორგანიზება კოვიდ19-ის მართვის მიზნით</dc:title>
  <dc:creator>Tamar Gabunia</dc:creator>
  <cp:lastModifiedBy>Tamar Gabunia</cp:lastModifiedBy>
  <cp:revision>8</cp:revision>
  <dcterms:created xsi:type="dcterms:W3CDTF">2020-03-31T12:34:30Z</dcterms:created>
  <dcterms:modified xsi:type="dcterms:W3CDTF">2020-03-31T13:02:35Z</dcterms:modified>
</cp:coreProperties>
</file>